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переміщення сторінки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редагування формату приміток клацніть мишею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&lt;верхній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&lt;дата/час&gt;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F33D06C-AF22-461C-9F48-C0022B778911}" type="slidenum"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77D2B0-ECAD-4A59-8C87-8DBAF1D3463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DF58B1-12DD-456B-A0A2-8605446FFF2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206778-AEFA-4E71-A488-90A4620C1DBE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9E4120-1841-43EB-9E6D-7D8FFDBB4E7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9F0589-EAD8-4B9C-BD49-EC57E283255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75C2FB-87B3-45D8-AFF3-737CF1541945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4FA00C-2AC5-40AE-86E4-35E2AF6C6F2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C173CA-82E8-42AF-84D4-DB31400075A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DED3F60-28C6-4E8F-9949-68D1745C6CE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BBD0465-2A3E-4413-9419-0A13F0482C6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Для правки тексту заголовка клацніть мишею</a:t>
            </a:r>
            <a:endParaRPr b="0" lang="uk-UA" sz="4400" strike="noStrike" u="non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Другий рівень структури</a:t>
            </a:r>
            <a:endParaRPr b="0" lang="uk-UA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Третій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1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85"/>
            </a:avLst>
          </a:prstGeom>
          <a:solidFill>
            <a:srgbClr val="ffd1a7"/>
          </a:solidFill>
          <a:ln w="7620">
            <a:solidFill>
              <a:srgbClr val="e5e0df"/>
            </a:solidFill>
            <a:round/>
          </a:ln>
          <a:effectLst>
            <a:outerShdw algn="bl" blurRad="79920" dir="5400000" dist="532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" name="Image 0" descr="preencoded.png"/>
          <p:cNvPicPr/>
          <p:nvPr/>
        </p:nvPicPr>
        <p:blipFill>
          <a:blip r:embed="rId1"/>
          <a:stretch/>
        </p:blipFill>
        <p:spPr>
          <a:xfrm>
            <a:off x="433440" y="243720"/>
            <a:ext cx="5160960" cy="77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Text 1"/>
          <p:cNvSpPr/>
          <p:nvPr/>
        </p:nvSpPr>
        <p:spPr>
          <a:xfrm>
            <a:off x="6341400" y="1755720"/>
            <a:ext cx="7108200" cy="27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7200"/>
              </a:lnSpc>
              <a:tabLst>
                <a:tab algn="l" pos="0"/>
              </a:tabLst>
            </a:pPr>
            <a:r>
              <a:rPr b="1" lang="en-US" sz="575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Рівні права та можливості жінок і чоловіків</a:t>
            </a:r>
            <a:endParaRPr b="0" lang="uk-UA" sz="5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Text 2"/>
          <p:cNvSpPr/>
          <p:nvPr/>
        </p:nvSpPr>
        <p:spPr>
          <a:xfrm>
            <a:off x="6341400" y="4836240"/>
            <a:ext cx="7108200" cy="10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Привіт! Сьогодні ми поговоримо про важливу тему - рівність жінок та чоловіків. Це означає, що всі мають однакові права та можливості, незалежно від статі.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85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9920" dir="5400000" dist="532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Text 1"/>
          <p:cNvSpPr/>
          <p:nvPr/>
        </p:nvSpPr>
        <p:spPr>
          <a:xfrm>
            <a:off x="1180440" y="1664640"/>
            <a:ext cx="1179504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Як ми можемо сприяти гендерній рівності</a:t>
            </a:r>
            <a:endParaRPr b="0" lang="uk-UA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4" name="Image 0" descr="preencoded.png"/>
          <p:cNvPicPr/>
          <p:nvPr/>
        </p:nvPicPr>
        <p:blipFill>
          <a:blip r:embed="rId1"/>
          <a:stretch/>
        </p:blipFill>
        <p:spPr>
          <a:xfrm>
            <a:off x="1180440" y="2758320"/>
            <a:ext cx="3876120" cy="23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Text 2"/>
          <p:cNvSpPr/>
          <p:nvPr/>
        </p:nvSpPr>
        <p:spPr>
          <a:xfrm>
            <a:off x="1180440" y="5420520"/>
            <a:ext cx="31532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Відкинути стереотипи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Text 3"/>
          <p:cNvSpPr/>
          <p:nvPr/>
        </p:nvSpPr>
        <p:spPr>
          <a:xfrm>
            <a:off x="1180440" y="5882040"/>
            <a:ext cx="387612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Не вірте, що дівчата не можуть грати у футбол.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7" name="Image 1" descr="preencoded.png"/>
          <p:cNvPicPr/>
          <p:nvPr/>
        </p:nvPicPr>
        <p:blipFill>
          <a:blip r:embed="rId2"/>
          <a:stretch/>
        </p:blipFill>
        <p:spPr>
          <a:xfrm>
            <a:off x="5376960" y="2758320"/>
            <a:ext cx="3876120" cy="23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Text 4"/>
          <p:cNvSpPr/>
          <p:nvPr/>
        </p:nvSpPr>
        <p:spPr>
          <a:xfrm>
            <a:off x="5376960" y="5420520"/>
            <a:ext cx="3785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Вважати, що всі люди рівні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 5"/>
          <p:cNvSpPr/>
          <p:nvPr/>
        </p:nvSpPr>
        <p:spPr>
          <a:xfrm>
            <a:off x="5376960" y="5882040"/>
            <a:ext cx="387612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Хлопці теж можуть любити читати!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Image 2" descr="preencoded.png"/>
          <p:cNvPicPr/>
          <p:nvPr/>
        </p:nvPicPr>
        <p:blipFill>
          <a:blip r:embed="rId3"/>
          <a:stretch/>
        </p:blipFill>
        <p:spPr>
          <a:xfrm>
            <a:off x="9573480" y="2758320"/>
            <a:ext cx="3876480" cy="23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Text 6"/>
          <p:cNvSpPr/>
          <p:nvPr/>
        </p:nvSpPr>
        <p:spPr>
          <a:xfrm>
            <a:off x="9573480" y="5420880"/>
            <a:ext cx="27946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Бути толерантними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Text 7"/>
          <p:cNvSpPr/>
          <p:nvPr/>
        </p:nvSpPr>
        <p:spPr>
          <a:xfrm>
            <a:off x="9573480" y="5882040"/>
            <a:ext cx="387648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Ставитись з повагою до всіх людей, незалежно від їх статі.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85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9920" dir="5400000" dist="532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Image 0" descr="preencoded.png"/>
          <p:cNvPicPr/>
          <p:nvPr/>
        </p:nvPicPr>
        <p:blipFill>
          <a:blip r:embed="rId1"/>
          <a:stretch/>
        </p:blipFill>
        <p:spPr>
          <a:xfrm>
            <a:off x="9035640" y="243720"/>
            <a:ext cx="5160960" cy="77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Text 1"/>
          <p:cNvSpPr/>
          <p:nvPr/>
        </p:nvSpPr>
        <p:spPr>
          <a:xfrm>
            <a:off x="1180440" y="916560"/>
            <a:ext cx="7108200" cy="13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Що таке гендерна рівність?</a:t>
            </a:r>
            <a:endParaRPr b="0" lang="uk-UA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Shape 2"/>
          <p:cNvSpPr/>
          <p:nvPr/>
        </p:nvSpPr>
        <p:spPr>
          <a:xfrm>
            <a:off x="1180440" y="2570040"/>
            <a:ext cx="3447360" cy="2601720"/>
          </a:xfrm>
          <a:prstGeom prst="roundRect">
            <a:avLst>
              <a:gd name="adj" fmla="val 3444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Text 3"/>
          <p:cNvSpPr/>
          <p:nvPr/>
        </p:nvSpPr>
        <p:spPr>
          <a:xfrm>
            <a:off x="1401120" y="279108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Рівні права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Text 4"/>
          <p:cNvSpPr/>
          <p:nvPr/>
        </p:nvSpPr>
        <p:spPr>
          <a:xfrm>
            <a:off x="1401120" y="3252600"/>
            <a:ext cx="3005280" cy="13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Це означає, що жінки і чоловіки мають однакові права та можливості, незалежно від статі.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Shape 5"/>
          <p:cNvSpPr/>
          <p:nvPr/>
        </p:nvSpPr>
        <p:spPr>
          <a:xfrm>
            <a:off x="4841280" y="2570040"/>
            <a:ext cx="3447360" cy="2601720"/>
          </a:xfrm>
          <a:prstGeom prst="roundRect">
            <a:avLst>
              <a:gd name="adj" fmla="val 3444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Text 6"/>
          <p:cNvSpPr/>
          <p:nvPr/>
        </p:nvSpPr>
        <p:spPr>
          <a:xfrm>
            <a:off x="5062320" y="2791080"/>
            <a:ext cx="300528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Відсутність дискримінації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Text 7"/>
          <p:cNvSpPr/>
          <p:nvPr/>
        </p:nvSpPr>
        <p:spPr>
          <a:xfrm>
            <a:off x="5062320" y="3585960"/>
            <a:ext cx="3005280" cy="13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Це означає, що ніхто не може бути обмежений у правах або можливостях через свою стать.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Shape 8"/>
          <p:cNvSpPr/>
          <p:nvPr/>
        </p:nvSpPr>
        <p:spPr>
          <a:xfrm>
            <a:off x="1180440" y="5385600"/>
            <a:ext cx="7108200" cy="1927080"/>
          </a:xfrm>
          <a:prstGeom prst="roundRect">
            <a:avLst>
              <a:gd name="adj" fmla="val 4650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Text 9"/>
          <p:cNvSpPr/>
          <p:nvPr/>
        </p:nvSpPr>
        <p:spPr>
          <a:xfrm>
            <a:off x="1401120" y="560664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Рівні можливості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Text 10"/>
          <p:cNvSpPr/>
          <p:nvPr/>
        </p:nvSpPr>
        <p:spPr>
          <a:xfrm>
            <a:off x="1401120" y="6068160"/>
            <a:ext cx="6666120" cy="10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Це означає, що жінки і чоловіки мають рівні можливості для навчання, роботи, участі в громадському житті та доступу до ресурсів.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33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7400" dir="5400000" dist="5076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1" name="Image 0" descr="preencoded.png"/>
          <p:cNvPicPr/>
          <p:nvPr/>
        </p:nvPicPr>
        <p:blipFill>
          <a:blip r:embed="rId1"/>
          <a:stretch/>
        </p:blipFill>
        <p:spPr>
          <a:xfrm>
            <a:off x="9035640" y="243720"/>
            <a:ext cx="5160960" cy="77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Text 1"/>
          <p:cNvSpPr/>
          <p:nvPr/>
        </p:nvSpPr>
        <p:spPr>
          <a:xfrm>
            <a:off x="1160640" y="973440"/>
            <a:ext cx="7147080" cy="12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100"/>
              </a:lnSpc>
              <a:tabLst>
                <a:tab algn="l" pos="0"/>
              </a:tabLst>
            </a:pPr>
            <a:r>
              <a:rPr b="1" lang="en-US" sz="405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Історія боротьби за права жінок</a:t>
            </a:r>
            <a:endParaRPr b="0" lang="uk-UA" sz="4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Shape 2"/>
          <p:cNvSpPr/>
          <p:nvPr/>
        </p:nvSpPr>
        <p:spPr>
          <a:xfrm>
            <a:off x="1460880" y="2583720"/>
            <a:ext cx="22680" cy="4671720"/>
          </a:xfrm>
          <a:prstGeom prst="roundRect">
            <a:avLst>
              <a:gd name="adj" fmla="val 381796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Shape 3"/>
          <p:cNvSpPr/>
          <p:nvPr/>
        </p:nvSpPr>
        <p:spPr>
          <a:xfrm>
            <a:off x="1683360" y="3039840"/>
            <a:ext cx="726840" cy="22680"/>
          </a:xfrm>
          <a:prstGeom prst="roundRect">
            <a:avLst>
              <a:gd name="adj" fmla="val 381796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Shape 4"/>
          <p:cNvSpPr/>
          <p:nvPr/>
        </p:nvSpPr>
        <p:spPr>
          <a:xfrm>
            <a:off x="1238760" y="2817360"/>
            <a:ext cx="467280" cy="467280"/>
          </a:xfrm>
          <a:prstGeom prst="roundRect">
            <a:avLst>
              <a:gd name="adj" fmla="val 18667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Text 5"/>
          <p:cNvSpPr/>
          <p:nvPr/>
        </p:nvSpPr>
        <p:spPr>
          <a:xfrm>
            <a:off x="1414080" y="2895480"/>
            <a:ext cx="11628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49"/>
              </a:lnSpc>
              <a:tabLst>
                <a:tab algn="l" pos="0"/>
              </a:tabLst>
            </a:pPr>
            <a:r>
              <a:rPr b="1" lang="en-US" sz="245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1</a:t>
            </a:r>
            <a:endParaRPr b="0" lang="uk-UA" sz="2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Text 6"/>
          <p:cNvSpPr/>
          <p:nvPr/>
        </p:nvSpPr>
        <p:spPr>
          <a:xfrm>
            <a:off x="2615400" y="2791440"/>
            <a:ext cx="259704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19 століття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7"/>
          <p:cNvSpPr/>
          <p:nvPr/>
        </p:nvSpPr>
        <p:spPr>
          <a:xfrm>
            <a:off x="2615400" y="3240720"/>
            <a:ext cx="5692680" cy="66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Жінки почали вимагати права голосу, освіти та зайнятості.</a:t>
            </a:r>
            <a:endParaRPr b="0" lang="uk-U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Shape 8"/>
          <p:cNvSpPr/>
          <p:nvPr/>
        </p:nvSpPr>
        <p:spPr>
          <a:xfrm>
            <a:off x="1683360" y="4777200"/>
            <a:ext cx="726840" cy="22680"/>
          </a:xfrm>
          <a:prstGeom prst="roundRect">
            <a:avLst>
              <a:gd name="adj" fmla="val 381796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Shape 9"/>
          <p:cNvSpPr/>
          <p:nvPr/>
        </p:nvSpPr>
        <p:spPr>
          <a:xfrm>
            <a:off x="1238760" y="4555080"/>
            <a:ext cx="467280" cy="467280"/>
          </a:xfrm>
          <a:prstGeom prst="roundRect">
            <a:avLst>
              <a:gd name="adj" fmla="val 18667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Text 10"/>
          <p:cNvSpPr/>
          <p:nvPr/>
        </p:nvSpPr>
        <p:spPr>
          <a:xfrm>
            <a:off x="1392840" y="4632840"/>
            <a:ext cx="15876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49"/>
              </a:lnSpc>
              <a:tabLst>
                <a:tab algn="l" pos="0"/>
              </a:tabLst>
            </a:pPr>
            <a:r>
              <a:rPr b="1" lang="en-US" sz="245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2</a:t>
            </a:r>
            <a:endParaRPr b="0" lang="uk-UA" sz="2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Text 11"/>
          <p:cNvSpPr/>
          <p:nvPr/>
        </p:nvSpPr>
        <p:spPr>
          <a:xfrm>
            <a:off x="2615400" y="4529160"/>
            <a:ext cx="259704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20 століття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12"/>
          <p:cNvSpPr/>
          <p:nvPr/>
        </p:nvSpPr>
        <p:spPr>
          <a:xfrm>
            <a:off x="2615400" y="4978440"/>
            <a:ext cx="5692680" cy="66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Досягнуто значного прогресу, встановлено рівні права у багатьох країнах.</a:t>
            </a:r>
            <a:endParaRPr b="0" lang="uk-U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Shape 13"/>
          <p:cNvSpPr/>
          <p:nvPr/>
        </p:nvSpPr>
        <p:spPr>
          <a:xfrm>
            <a:off x="1683360" y="6514920"/>
            <a:ext cx="726840" cy="22680"/>
          </a:xfrm>
          <a:prstGeom prst="roundRect">
            <a:avLst>
              <a:gd name="adj" fmla="val 381796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Shape 14"/>
          <p:cNvSpPr/>
          <p:nvPr/>
        </p:nvSpPr>
        <p:spPr>
          <a:xfrm>
            <a:off x="1238760" y="6292440"/>
            <a:ext cx="467280" cy="467280"/>
          </a:xfrm>
          <a:prstGeom prst="roundRect">
            <a:avLst>
              <a:gd name="adj" fmla="val 18667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Text 15"/>
          <p:cNvSpPr/>
          <p:nvPr/>
        </p:nvSpPr>
        <p:spPr>
          <a:xfrm>
            <a:off x="1396440" y="6370200"/>
            <a:ext cx="15192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49"/>
              </a:lnSpc>
              <a:tabLst>
                <a:tab algn="l" pos="0"/>
              </a:tabLst>
            </a:pPr>
            <a:r>
              <a:rPr b="1" lang="en-US" sz="245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3</a:t>
            </a:r>
            <a:endParaRPr b="0" lang="uk-UA" sz="2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Text 16"/>
          <p:cNvSpPr/>
          <p:nvPr/>
        </p:nvSpPr>
        <p:spPr>
          <a:xfrm>
            <a:off x="2615400" y="6266520"/>
            <a:ext cx="259704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21 століття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Text 17"/>
          <p:cNvSpPr/>
          <p:nvPr/>
        </p:nvSpPr>
        <p:spPr>
          <a:xfrm>
            <a:off x="2615400" y="6715800"/>
            <a:ext cx="569268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Продовжується боротьба за рівні можливості та права.</a:t>
            </a:r>
            <a:endParaRPr b="0" lang="uk-U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85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9920" dir="5400000" dist="532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" name="Image 0" descr="preencoded.png"/>
          <p:cNvPicPr/>
          <p:nvPr/>
        </p:nvPicPr>
        <p:blipFill>
          <a:blip r:embed="rId1"/>
          <a:stretch/>
        </p:blipFill>
        <p:spPr>
          <a:xfrm>
            <a:off x="433440" y="243720"/>
            <a:ext cx="5160960" cy="77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Text 1"/>
          <p:cNvSpPr/>
          <p:nvPr/>
        </p:nvSpPr>
        <p:spPr>
          <a:xfrm>
            <a:off x="6341400" y="1289160"/>
            <a:ext cx="7108200" cy="13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Сучасні виклики гендерної рівності</a:t>
            </a:r>
            <a:endParaRPr b="0" lang="uk-UA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Shape 2"/>
          <p:cNvSpPr/>
          <p:nvPr/>
        </p:nvSpPr>
        <p:spPr>
          <a:xfrm>
            <a:off x="6341400" y="3182760"/>
            <a:ext cx="479880" cy="47988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Text 3"/>
          <p:cNvSpPr/>
          <p:nvPr/>
        </p:nvSpPr>
        <p:spPr>
          <a:xfrm>
            <a:off x="6521760" y="3263040"/>
            <a:ext cx="1195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1</a:t>
            </a:r>
            <a:endParaRPr b="0" lang="uk-UA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 4"/>
          <p:cNvSpPr/>
          <p:nvPr/>
        </p:nvSpPr>
        <p:spPr>
          <a:xfrm>
            <a:off x="7034760" y="3182760"/>
            <a:ext cx="275364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Гендерні стереотипи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Text 5"/>
          <p:cNvSpPr/>
          <p:nvPr/>
        </p:nvSpPr>
        <p:spPr>
          <a:xfrm>
            <a:off x="7034760" y="3977640"/>
            <a:ext cx="2753640" cy="10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Неправильні уявлення про те, що жінки і чоловіки мають робити.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Shape 6"/>
          <p:cNvSpPr/>
          <p:nvPr/>
        </p:nvSpPr>
        <p:spPr>
          <a:xfrm>
            <a:off x="10002600" y="3182760"/>
            <a:ext cx="479880" cy="47988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Text 7"/>
          <p:cNvSpPr/>
          <p:nvPr/>
        </p:nvSpPr>
        <p:spPr>
          <a:xfrm>
            <a:off x="10160640" y="3263040"/>
            <a:ext cx="162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2</a:t>
            </a:r>
            <a:endParaRPr b="0" lang="uk-UA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Text 8"/>
          <p:cNvSpPr/>
          <p:nvPr/>
        </p:nvSpPr>
        <p:spPr>
          <a:xfrm>
            <a:off x="10695960" y="318276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Дискримінація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Text 9"/>
          <p:cNvSpPr/>
          <p:nvPr/>
        </p:nvSpPr>
        <p:spPr>
          <a:xfrm>
            <a:off x="10695960" y="3644280"/>
            <a:ext cx="275364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Обмеження прав і можливостей через стать.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Shape 10"/>
          <p:cNvSpPr/>
          <p:nvPr/>
        </p:nvSpPr>
        <p:spPr>
          <a:xfrm>
            <a:off x="6341400" y="5455080"/>
            <a:ext cx="479880" cy="47988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 11"/>
          <p:cNvSpPr/>
          <p:nvPr/>
        </p:nvSpPr>
        <p:spPr>
          <a:xfrm>
            <a:off x="6503400" y="5535000"/>
            <a:ext cx="1558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3</a:t>
            </a:r>
            <a:endParaRPr b="0" lang="uk-UA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Text 12"/>
          <p:cNvSpPr/>
          <p:nvPr/>
        </p:nvSpPr>
        <p:spPr>
          <a:xfrm>
            <a:off x="7034760" y="545508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Насильство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Text 13"/>
          <p:cNvSpPr/>
          <p:nvPr/>
        </p:nvSpPr>
        <p:spPr>
          <a:xfrm>
            <a:off x="7034760" y="5916600"/>
            <a:ext cx="2753640" cy="10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Будь-яка дія, яка завдає шкоди або принижує людину через її стать.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Shape 14"/>
          <p:cNvSpPr/>
          <p:nvPr/>
        </p:nvSpPr>
        <p:spPr>
          <a:xfrm>
            <a:off x="10002600" y="5455080"/>
            <a:ext cx="479880" cy="47988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Text 15"/>
          <p:cNvSpPr/>
          <p:nvPr/>
        </p:nvSpPr>
        <p:spPr>
          <a:xfrm>
            <a:off x="10156320" y="5535000"/>
            <a:ext cx="1720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4</a:t>
            </a:r>
            <a:endParaRPr b="0" lang="uk-UA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Text 16"/>
          <p:cNvSpPr/>
          <p:nvPr/>
        </p:nvSpPr>
        <p:spPr>
          <a:xfrm>
            <a:off x="10695960" y="5455080"/>
            <a:ext cx="275364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Недостатня участь жінок у політиці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Text 17"/>
          <p:cNvSpPr/>
          <p:nvPr/>
        </p:nvSpPr>
        <p:spPr>
          <a:xfrm>
            <a:off x="10695960" y="6249960"/>
            <a:ext cx="275364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Жінкам важко займати керівні посади.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85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9920" dir="5400000" dist="532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Text 1"/>
          <p:cNvSpPr/>
          <p:nvPr/>
        </p:nvSpPr>
        <p:spPr>
          <a:xfrm>
            <a:off x="1180440" y="2804040"/>
            <a:ext cx="1047024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Гендерні стереотипи та упередження</a:t>
            </a:r>
            <a:endParaRPr b="0" lang="uk-UA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Text 2"/>
          <p:cNvSpPr/>
          <p:nvPr/>
        </p:nvSpPr>
        <p:spPr>
          <a:xfrm>
            <a:off x="1180440" y="400428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Стереотипи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Text 3"/>
          <p:cNvSpPr/>
          <p:nvPr/>
        </p:nvSpPr>
        <p:spPr>
          <a:xfrm>
            <a:off x="1180440" y="4550760"/>
            <a:ext cx="37422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Це упереджені уявлення про те, що жінки і чоловіки повинні робити.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 4"/>
          <p:cNvSpPr/>
          <p:nvPr/>
        </p:nvSpPr>
        <p:spPr>
          <a:xfrm>
            <a:off x="5450760" y="400428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Упередження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Text 5"/>
          <p:cNvSpPr/>
          <p:nvPr/>
        </p:nvSpPr>
        <p:spPr>
          <a:xfrm>
            <a:off x="5450760" y="4550760"/>
            <a:ext cx="37422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Це несправедливе ставлення до людини через її стать.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6"/>
          <p:cNvSpPr/>
          <p:nvPr/>
        </p:nvSpPr>
        <p:spPr>
          <a:xfrm>
            <a:off x="9721440" y="400428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Приклади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7"/>
          <p:cNvSpPr/>
          <p:nvPr/>
        </p:nvSpPr>
        <p:spPr>
          <a:xfrm>
            <a:off x="9721440" y="4550760"/>
            <a:ext cx="37422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Жінки повинні бути вдома, а чоловіки працювати.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85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9920" dir="5400000" dist="532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7" name="Image 0" descr="preencoded.png"/>
          <p:cNvPicPr/>
          <p:nvPr/>
        </p:nvPicPr>
        <p:blipFill>
          <a:blip r:embed="rId1"/>
          <a:stretch/>
        </p:blipFill>
        <p:spPr>
          <a:xfrm>
            <a:off x="9035640" y="243720"/>
            <a:ext cx="5160960" cy="77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Text 1"/>
          <p:cNvSpPr/>
          <p:nvPr/>
        </p:nvSpPr>
        <p:spPr>
          <a:xfrm>
            <a:off x="1180440" y="1076760"/>
            <a:ext cx="7108200" cy="13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Рівні можливості в освіті та професіях</a:t>
            </a:r>
            <a:endParaRPr b="0" lang="uk-UA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" name="Image 1" descr="preencoded.png"/>
          <p:cNvPicPr/>
          <p:nvPr/>
        </p:nvPicPr>
        <p:blipFill>
          <a:blip r:embed="rId2"/>
          <a:stretch/>
        </p:blipFill>
        <p:spPr>
          <a:xfrm>
            <a:off x="1180440" y="2730600"/>
            <a:ext cx="1066680" cy="127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Text 2"/>
          <p:cNvSpPr/>
          <p:nvPr/>
        </p:nvSpPr>
        <p:spPr>
          <a:xfrm>
            <a:off x="2567160" y="294408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Освіта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 3"/>
          <p:cNvSpPr/>
          <p:nvPr/>
        </p:nvSpPr>
        <p:spPr>
          <a:xfrm>
            <a:off x="2567160" y="3405600"/>
            <a:ext cx="572112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Всі діти повинні мати рівні можливості для навчання.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Image 2" descr="preencoded.png"/>
          <p:cNvPicPr/>
          <p:nvPr/>
        </p:nvPicPr>
        <p:blipFill>
          <a:blip r:embed="rId3"/>
          <a:stretch/>
        </p:blipFill>
        <p:spPr>
          <a:xfrm>
            <a:off x="1180440" y="4011120"/>
            <a:ext cx="1066680" cy="157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Text 4"/>
          <p:cNvSpPr/>
          <p:nvPr/>
        </p:nvSpPr>
        <p:spPr>
          <a:xfrm>
            <a:off x="2567160" y="422424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Професії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5"/>
          <p:cNvSpPr/>
          <p:nvPr/>
        </p:nvSpPr>
        <p:spPr>
          <a:xfrm>
            <a:off x="2567160" y="4685760"/>
            <a:ext cx="572112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Жінки і чоловіки мають право обирати будь-яку професію, яка їм подобається.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Image 3" descr="preencoded.png"/>
          <p:cNvPicPr/>
          <p:nvPr/>
        </p:nvPicPr>
        <p:blipFill>
          <a:blip r:embed="rId4"/>
          <a:stretch/>
        </p:blipFill>
        <p:spPr>
          <a:xfrm>
            <a:off x="1180440" y="5581800"/>
            <a:ext cx="1066680" cy="157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Text 6"/>
          <p:cNvSpPr/>
          <p:nvPr/>
        </p:nvSpPr>
        <p:spPr>
          <a:xfrm>
            <a:off x="2567160" y="579528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Розвиток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Text 7"/>
          <p:cNvSpPr/>
          <p:nvPr/>
        </p:nvSpPr>
        <p:spPr>
          <a:xfrm>
            <a:off x="2567160" y="6256440"/>
            <a:ext cx="572112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Важливо підтримувати жінок і чоловіків в їхньому розвитку.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85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9920" dir="5400000" dist="532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Image 0" descr="preencoded.png"/>
          <p:cNvPicPr/>
          <p:nvPr/>
        </p:nvPicPr>
        <p:blipFill>
          <a:blip r:embed="rId1"/>
          <a:stretch/>
        </p:blipFill>
        <p:spPr>
          <a:xfrm>
            <a:off x="433440" y="243720"/>
            <a:ext cx="5160960" cy="77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Text 1"/>
          <p:cNvSpPr/>
          <p:nvPr/>
        </p:nvSpPr>
        <p:spPr>
          <a:xfrm>
            <a:off x="6341400" y="2190600"/>
            <a:ext cx="7108200" cy="13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Рівна оплата праці для жінок і чоловіків</a:t>
            </a:r>
            <a:endParaRPr b="0" lang="uk-UA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Shape 2"/>
          <p:cNvSpPr/>
          <p:nvPr/>
        </p:nvSpPr>
        <p:spPr>
          <a:xfrm>
            <a:off x="6341400" y="3844440"/>
            <a:ext cx="7108200" cy="2193840"/>
          </a:xfrm>
          <a:prstGeom prst="roundRect">
            <a:avLst>
              <a:gd name="adj" fmla="val 4084"/>
            </a:avLst>
          </a:prstGeom>
          <a:noFill/>
          <a:ln w="7620">
            <a:solidFill>
              <a:srgbClr val="000000">
                <a:alpha val="8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Shape 3"/>
          <p:cNvSpPr/>
          <p:nvPr/>
        </p:nvSpPr>
        <p:spPr>
          <a:xfrm>
            <a:off x="6348960" y="3852000"/>
            <a:ext cx="7093080" cy="61236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 4"/>
          <p:cNvSpPr/>
          <p:nvPr/>
        </p:nvSpPr>
        <p:spPr>
          <a:xfrm>
            <a:off x="6562440" y="3987720"/>
            <a:ext cx="311580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Жінки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Text 5"/>
          <p:cNvSpPr/>
          <p:nvPr/>
        </p:nvSpPr>
        <p:spPr>
          <a:xfrm>
            <a:off x="10112760" y="3987720"/>
            <a:ext cx="311580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Чоловіки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Shape 6"/>
          <p:cNvSpPr/>
          <p:nvPr/>
        </p:nvSpPr>
        <p:spPr>
          <a:xfrm>
            <a:off x="6348960" y="4464720"/>
            <a:ext cx="7093080" cy="612360"/>
          </a:xfrm>
          <a:prstGeom prst="rect">
            <a:avLst/>
          </a:prstGeom>
          <a:solidFill>
            <a:srgbClr val="000000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6" name="Text 7"/>
          <p:cNvSpPr/>
          <p:nvPr/>
        </p:nvSpPr>
        <p:spPr>
          <a:xfrm>
            <a:off x="6562440" y="4600440"/>
            <a:ext cx="311580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Заробляють менше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Text 8"/>
          <p:cNvSpPr/>
          <p:nvPr/>
        </p:nvSpPr>
        <p:spPr>
          <a:xfrm>
            <a:off x="10112760" y="4600440"/>
            <a:ext cx="311580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Заробляють більше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Shape 9"/>
          <p:cNvSpPr/>
          <p:nvPr/>
        </p:nvSpPr>
        <p:spPr>
          <a:xfrm>
            <a:off x="6348960" y="5077440"/>
            <a:ext cx="7093080" cy="95364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 10"/>
          <p:cNvSpPr/>
          <p:nvPr/>
        </p:nvSpPr>
        <p:spPr>
          <a:xfrm>
            <a:off x="6562440" y="5212800"/>
            <a:ext cx="31158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Не отримують справедливу оплату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Text 11"/>
          <p:cNvSpPr/>
          <p:nvPr/>
        </p:nvSpPr>
        <p:spPr>
          <a:xfrm>
            <a:off x="10112760" y="5212800"/>
            <a:ext cx="31158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Отримують справедливу оплату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865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4880" dir="5400000" dist="496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Image 0" descr="preencoded.png"/>
          <p:cNvPicPr/>
          <p:nvPr/>
        </p:nvPicPr>
        <p:blipFill>
          <a:blip r:embed="rId1"/>
          <a:stretch/>
        </p:blipFill>
        <p:spPr>
          <a:xfrm>
            <a:off x="433440" y="243720"/>
            <a:ext cx="5160960" cy="77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Text 1"/>
          <p:cNvSpPr/>
          <p:nvPr/>
        </p:nvSpPr>
        <p:spPr>
          <a:xfrm>
            <a:off x="6296760" y="1102680"/>
            <a:ext cx="719784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901"/>
              </a:lnSpc>
              <a:tabLst>
                <a:tab algn="l" pos="0"/>
              </a:tabLst>
            </a:pPr>
            <a:r>
              <a:rPr b="1" lang="en-US" sz="39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Участь жінок у політиці та прийнятті рішень</a:t>
            </a:r>
            <a:endParaRPr b="0" lang="uk-UA" sz="3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Image 1" descr="preencoded.png"/>
          <p:cNvPicPr/>
          <p:nvPr/>
        </p:nvPicPr>
        <p:blipFill>
          <a:blip r:embed="rId2"/>
          <a:stretch/>
        </p:blipFill>
        <p:spPr>
          <a:xfrm>
            <a:off x="6296760" y="2656800"/>
            <a:ext cx="501120" cy="50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Text 2"/>
          <p:cNvSpPr/>
          <p:nvPr/>
        </p:nvSpPr>
        <p:spPr>
          <a:xfrm>
            <a:off x="6296760" y="3358800"/>
            <a:ext cx="250668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1" lang="en-US" sz="195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Голосувати</a:t>
            </a:r>
            <a:endParaRPr b="0" lang="uk-UA" sz="19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 3"/>
          <p:cNvSpPr/>
          <p:nvPr/>
        </p:nvSpPr>
        <p:spPr>
          <a:xfrm>
            <a:off x="6296760" y="3792240"/>
            <a:ext cx="34484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00"/>
              </a:lnSpc>
              <a:tabLst>
                <a:tab algn="l" pos="0"/>
              </a:tabLst>
            </a:pPr>
            <a:r>
              <a:rPr b="0" lang="en-US" sz="15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Важливо голосувати на виборах, щоб впливати на рішення.</a:t>
            </a:r>
            <a:endParaRPr b="0" lang="uk-UA" sz="1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Image 2" descr="preencoded.png"/>
          <p:cNvPicPr/>
          <p:nvPr/>
        </p:nvPicPr>
        <p:blipFill>
          <a:blip r:embed="rId3"/>
          <a:stretch/>
        </p:blipFill>
        <p:spPr>
          <a:xfrm>
            <a:off x="10046160" y="2656800"/>
            <a:ext cx="501120" cy="50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Text 4"/>
          <p:cNvSpPr/>
          <p:nvPr/>
        </p:nvSpPr>
        <p:spPr>
          <a:xfrm>
            <a:off x="10046160" y="3358800"/>
            <a:ext cx="315648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1" lang="en-US" sz="195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Займати керівні посади</a:t>
            </a:r>
            <a:endParaRPr b="0" lang="uk-UA" sz="19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Text 5"/>
          <p:cNvSpPr/>
          <p:nvPr/>
        </p:nvSpPr>
        <p:spPr>
          <a:xfrm>
            <a:off x="10046160" y="3792240"/>
            <a:ext cx="34484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00"/>
              </a:lnSpc>
              <a:tabLst>
                <a:tab algn="l" pos="0"/>
              </a:tabLst>
            </a:pPr>
            <a:r>
              <a:rPr b="0" lang="en-US" sz="15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Жінки мають право обиратись на посади.</a:t>
            </a:r>
            <a:endParaRPr b="0" lang="uk-UA" sz="1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Image 3" descr="preencoded.png"/>
          <p:cNvPicPr/>
          <p:nvPr/>
        </p:nvPicPr>
        <p:blipFill>
          <a:blip r:embed="rId4"/>
          <a:stretch/>
        </p:blipFill>
        <p:spPr>
          <a:xfrm>
            <a:off x="6296760" y="5036040"/>
            <a:ext cx="501120" cy="50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Text 6"/>
          <p:cNvSpPr/>
          <p:nvPr/>
        </p:nvSpPr>
        <p:spPr>
          <a:xfrm>
            <a:off x="6296760" y="5737680"/>
            <a:ext cx="344844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1" lang="en-US" sz="195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Брати участь у прийнятті рішень</a:t>
            </a:r>
            <a:endParaRPr b="0" lang="uk-UA" sz="19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 7"/>
          <p:cNvSpPr/>
          <p:nvPr/>
        </p:nvSpPr>
        <p:spPr>
          <a:xfrm>
            <a:off x="6296760" y="6484680"/>
            <a:ext cx="34484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00"/>
              </a:lnSpc>
              <a:tabLst>
                <a:tab algn="l" pos="0"/>
              </a:tabLst>
            </a:pPr>
            <a:r>
              <a:rPr b="0" lang="en-US" sz="15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Жінки мають право висловлювати свої думки і впливати на рішення.</a:t>
            </a:r>
            <a:endParaRPr b="0" lang="uk-UA" sz="1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0"/>
          <p:cNvSpPr/>
          <p:nvPr/>
        </p:nvSpPr>
        <p:spPr>
          <a:xfrm>
            <a:off x="433440" y="243720"/>
            <a:ext cx="13763160" cy="7741440"/>
          </a:xfrm>
          <a:prstGeom prst="roundRect">
            <a:avLst>
              <a:gd name="adj" fmla="val 1985"/>
            </a:avLst>
          </a:prstGeom>
          <a:solidFill>
            <a:srgbClr val="fffcfa"/>
          </a:solidFill>
          <a:ln w="7620">
            <a:solidFill>
              <a:srgbClr val="e5e0df"/>
            </a:solidFill>
            <a:round/>
          </a:ln>
          <a:effectLst>
            <a:outerShdw algn="bl" blurRad="79920" dir="5400000" dist="53280" kx="0" ky="0" rotWithShape="0" sx="100000" sy="100000">
              <a:srgbClr val="000000">
                <a:alpha val="1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4" name="Image 0" descr="preencoded.png"/>
          <p:cNvPicPr/>
          <p:nvPr/>
        </p:nvPicPr>
        <p:blipFill>
          <a:blip r:embed="rId1"/>
          <a:stretch/>
        </p:blipFill>
        <p:spPr>
          <a:xfrm>
            <a:off x="9035640" y="243720"/>
            <a:ext cx="5160960" cy="774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" name="Text 1"/>
          <p:cNvSpPr/>
          <p:nvPr/>
        </p:nvSpPr>
        <p:spPr>
          <a:xfrm>
            <a:off x="1180440" y="955440"/>
            <a:ext cx="7108200" cy="20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Запобігання домашньому насильству та дискримінації</a:t>
            </a:r>
            <a:endParaRPr b="0" lang="uk-UA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Shape 2"/>
          <p:cNvSpPr/>
          <p:nvPr/>
        </p:nvSpPr>
        <p:spPr>
          <a:xfrm>
            <a:off x="1180440" y="3516120"/>
            <a:ext cx="479880" cy="47988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Text 3"/>
          <p:cNvSpPr/>
          <p:nvPr/>
        </p:nvSpPr>
        <p:spPr>
          <a:xfrm>
            <a:off x="1360440" y="3596400"/>
            <a:ext cx="1195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1</a:t>
            </a:r>
            <a:endParaRPr b="0" lang="uk-UA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Text 4"/>
          <p:cNvSpPr/>
          <p:nvPr/>
        </p:nvSpPr>
        <p:spPr>
          <a:xfrm>
            <a:off x="1873800" y="3516120"/>
            <a:ext cx="275364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Домашнє насильство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Text 5"/>
          <p:cNvSpPr/>
          <p:nvPr/>
        </p:nvSpPr>
        <p:spPr>
          <a:xfrm>
            <a:off x="1873800" y="4311000"/>
            <a:ext cx="2753640" cy="10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Будь-яка дія, яка завдає шкоди або принижує людину через її стать.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Shape 6"/>
          <p:cNvSpPr/>
          <p:nvPr/>
        </p:nvSpPr>
        <p:spPr>
          <a:xfrm>
            <a:off x="4841280" y="3516120"/>
            <a:ext cx="479880" cy="47988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Text 7"/>
          <p:cNvSpPr/>
          <p:nvPr/>
        </p:nvSpPr>
        <p:spPr>
          <a:xfrm>
            <a:off x="4999680" y="3596400"/>
            <a:ext cx="162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2</a:t>
            </a:r>
            <a:endParaRPr b="0" lang="uk-UA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Text 8"/>
          <p:cNvSpPr/>
          <p:nvPr/>
        </p:nvSpPr>
        <p:spPr>
          <a:xfrm>
            <a:off x="5534640" y="351612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Дискримінація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Text 9"/>
          <p:cNvSpPr/>
          <p:nvPr/>
        </p:nvSpPr>
        <p:spPr>
          <a:xfrm>
            <a:off x="5534640" y="3977640"/>
            <a:ext cx="275364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Обмеження прав і можливостей через стать.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Shape 10"/>
          <p:cNvSpPr/>
          <p:nvPr/>
        </p:nvSpPr>
        <p:spPr>
          <a:xfrm>
            <a:off x="1180440" y="5788440"/>
            <a:ext cx="479880" cy="47988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Text 11"/>
          <p:cNvSpPr/>
          <p:nvPr/>
        </p:nvSpPr>
        <p:spPr>
          <a:xfrm>
            <a:off x="1342080" y="5868360"/>
            <a:ext cx="1558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3</a:t>
            </a:r>
            <a:endParaRPr b="0" lang="uk-UA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Text 12"/>
          <p:cNvSpPr/>
          <p:nvPr/>
        </p:nvSpPr>
        <p:spPr>
          <a:xfrm>
            <a:off x="1873800" y="578844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Захист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Text 13"/>
          <p:cNvSpPr/>
          <p:nvPr/>
        </p:nvSpPr>
        <p:spPr>
          <a:xfrm>
            <a:off x="1873800" y="6249960"/>
            <a:ext cx="2753640" cy="10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Важливо захищати людей від насильства і дискримінації.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Shape 14"/>
          <p:cNvSpPr/>
          <p:nvPr/>
        </p:nvSpPr>
        <p:spPr>
          <a:xfrm>
            <a:off x="4841280" y="5788440"/>
            <a:ext cx="479880" cy="47988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Text 15"/>
          <p:cNvSpPr/>
          <p:nvPr/>
        </p:nvSpPr>
        <p:spPr>
          <a:xfrm>
            <a:off x="4995000" y="5868360"/>
            <a:ext cx="1720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4</a:t>
            </a:r>
            <a:endParaRPr b="0" lang="uk-UA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Text 16"/>
          <p:cNvSpPr/>
          <p:nvPr/>
        </p:nvSpPr>
        <p:spPr>
          <a:xfrm>
            <a:off x="5534640" y="5788440"/>
            <a:ext cx="266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trike="noStrike" u="none">
                <a:solidFill>
                  <a:srgbClr val="443728"/>
                </a:solidFill>
                <a:effectLst/>
                <a:uFillTx/>
                <a:latin typeface="Crimson Pro Bold"/>
                <a:ea typeface="Crimson Pro Bold"/>
              </a:rPr>
              <a:t>Підтримка</a:t>
            </a:r>
            <a:endParaRPr b="0" lang="uk-UA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 17"/>
          <p:cNvSpPr/>
          <p:nvPr/>
        </p:nvSpPr>
        <p:spPr>
          <a:xfrm>
            <a:off x="5534640" y="6249960"/>
            <a:ext cx="2753640" cy="10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trike="noStrike" u="none">
                <a:solidFill>
                  <a:srgbClr val="443728"/>
                </a:solidFill>
                <a:effectLst/>
                <a:uFillTx/>
                <a:latin typeface="Open Sans"/>
                <a:ea typeface="Open Sans"/>
              </a:rPr>
              <a:t>Якщо ти знаєш про насильство, звернись за допомогою.</a:t>
            </a:r>
            <a:endParaRPr b="0" lang="uk-UA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LibreOffice/25.2.4.3$Windows_X86_64 LibreOffice_project/33e196637044ead23f5c3226cde09b47731f7e27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2025-02-07T19:30:40Z</dcterms:created>
  <dc:creator>PptxGenJS</dc:creator>
  <dc:description/>
  <dc:language>uk-UA</dc:language>
  <cp:lastModifiedBy/>
  <dcterms:modified xsi:type="dcterms:W3CDTF">2025-07-14T12:56:36Z</dcterms:modified>
  <cp:revision>2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On-screen Show (16:9)</vt:lpwstr>
  </property>
  <property fmtid="{D5CDD505-2E9C-101B-9397-08002B2CF9AE}" pid="4" name="Slides">
    <vt:i4>10</vt:i4>
  </property>
</Properties>
</file>